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75" r:id="rId3"/>
    <p:sldId id="256" r:id="rId4"/>
    <p:sldId id="258" r:id="rId5"/>
    <p:sldId id="259" r:id="rId6"/>
    <p:sldId id="260" r:id="rId7"/>
    <p:sldId id="261" r:id="rId8"/>
    <p:sldId id="264" r:id="rId9"/>
    <p:sldId id="266" r:id="rId10"/>
    <p:sldId id="269" r:id="rId11"/>
    <p:sldId id="274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82671" autoAdjust="0"/>
  </p:normalViewPr>
  <p:slideViewPr>
    <p:cSldViewPr>
      <p:cViewPr varScale="1">
        <p:scale>
          <a:sx n="64" d="100"/>
          <a:sy n="64" d="100"/>
        </p:scale>
        <p:origin x="-13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2BB3E-E894-44C9-B73A-B1E17F12DE05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88E48-836D-429B-AB97-EAAC92900B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C468F-962F-4AF3-A3E7-603ECDA18E2A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88396-A3A7-4D11-8993-C11ED46239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88396-A3A7-4D11-8993-C11ED462395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Introduction. </a:t>
            </a:r>
            <a:r>
              <a:rPr lang="en-US" baseline="0" dirty="0" smtClean="0"/>
              <a:t>  Some talk about we see education changing and the transition from brick-and-mortar, seat-time, to on demand learning.</a:t>
            </a:r>
          </a:p>
          <a:p>
            <a:r>
              <a:rPr lang="en-US" baseline="0" dirty="0" smtClean="0"/>
              <a:t>Also, the switch isn’t easy, for administrators, teachers, parents, but most importantly students.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88396-A3A7-4D11-8993-C11ED462395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Constant</a:t>
            </a:r>
            <a:r>
              <a:rPr lang="en-US" baseline="0" dirty="0" smtClean="0"/>
              <a:t> online presence – progress monitor ( formal and informal assessment of student both academically and holistically. )  ‘big brother of sorts.’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88396-A3A7-4D11-8993-C11ED462395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Truancy – conferencing,</a:t>
            </a:r>
            <a:r>
              <a:rPr lang="en-US" baseline="0" dirty="0" smtClean="0"/>
              <a:t> alternative scheduling, </a:t>
            </a:r>
            <a:r>
              <a:rPr lang="en-US" baseline="0" dirty="0" err="1" smtClean="0"/>
              <a:t>flexibilty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Example of </a:t>
            </a:r>
            <a:r>
              <a:rPr lang="en-US" dirty="0" err="1" smtClean="0"/>
              <a:t>RtI</a:t>
            </a:r>
            <a:r>
              <a:rPr lang="en-US" dirty="0" smtClean="0"/>
              <a:t> ??</a:t>
            </a:r>
          </a:p>
          <a:p>
            <a:endParaRPr lang="en-US" dirty="0" smtClean="0"/>
          </a:p>
          <a:p>
            <a:r>
              <a:rPr lang="en-US" dirty="0" smtClean="0"/>
              <a:t>Tailoring additional</a:t>
            </a:r>
            <a:r>
              <a:rPr lang="en-US" baseline="0" dirty="0" smtClean="0"/>
              <a:t> instruction, possible re-assignment of courses, remediation with direct individual instruction ( videos, additional assignments)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88396-A3A7-4D11-8993-C11ED462395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Skills</a:t>
            </a:r>
          </a:p>
          <a:p>
            <a:endParaRPr lang="en-US" dirty="0" smtClean="0"/>
          </a:p>
          <a:p>
            <a:r>
              <a:rPr lang="en-US" dirty="0" smtClean="0"/>
              <a:t>Thinking Outside the Box</a:t>
            </a:r>
            <a:r>
              <a:rPr lang="en-US" baseline="0" dirty="0" smtClean="0"/>
              <a:t> – example?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Immediate response to student, quick on our feet.  ( some administrative roles – trust, transparency, and team work ).  Transformation of traditional teacher roles.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88396-A3A7-4D11-8993-C11ED462395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about ‘plot</a:t>
            </a:r>
            <a:r>
              <a:rPr lang="en-US" baseline="0" dirty="0" smtClean="0"/>
              <a:t> structure ‘</a:t>
            </a:r>
            <a:r>
              <a:rPr lang="en-US" baseline="0" dirty="0" err="1" smtClean="0"/>
              <a:t>xtranormal</a:t>
            </a:r>
            <a:r>
              <a:rPr lang="en-US" baseline="0" dirty="0" smtClean="0"/>
              <a:t>’ video?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88396-A3A7-4D11-8993-C11ED462395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Below grade level reading – (ELA) that’s the in</a:t>
            </a:r>
            <a:r>
              <a:rPr lang="en-US" baseline="0" dirty="0" smtClean="0"/>
              <a:t>-class attendance for blended learning, face-to-face instruction, modification and clarification of content curriculum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88396-A3A7-4D11-8993-C11ED462395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Rosa background – 20, designated homeless student, mother, blended environment and online learning is a good</a:t>
            </a:r>
            <a:r>
              <a:rPr lang="en-US" baseline="0" dirty="0" smtClean="0"/>
              <a:t> fit for Rosa.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88396-A3A7-4D11-8993-C11ED462395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Introduction. </a:t>
            </a:r>
            <a:r>
              <a:rPr lang="en-US" baseline="0" dirty="0" smtClean="0"/>
              <a:t>  Some talk about we see education changing and the transition from brick-and-mortar, seat-time, to on demand learning.</a:t>
            </a:r>
          </a:p>
          <a:p>
            <a:r>
              <a:rPr lang="en-US" baseline="0" dirty="0" smtClean="0"/>
              <a:t>Also, the switch isn’t easy, for administrators, teachers, parents, but most importantly students.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88396-A3A7-4D11-8993-C11ED4623959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16AB5BF-F860-44B2-BC2C-E40A17BC5B1D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D07102A-D234-4C4D-B2C9-DB0F520E3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6AB5BF-F860-44B2-BC2C-E40A17BC5B1D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7102A-D234-4C4D-B2C9-DB0F520E3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6AB5BF-F860-44B2-BC2C-E40A17BC5B1D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7102A-D234-4C4D-B2C9-DB0F520E3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6AB5BF-F860-44B2-BC2C-E40A17BC5B1D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7102A-D234-4C4D-B2C9-DB0F520E37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6AB5BF-F860-44B2-BC2C-E40A17BC5B1D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7102A-D234-4C4D-B2C9-DB0F520E37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6AB5BF-F860-44B2-BC2C-E40A17BC5B1D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7102A-D234-4C4D-B2C9-DB0F520E37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6AB5BF-F860-44B2-BC2C-E40A17BC5B1D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7102A-D234-4C4D-B2C9-DB0F520E3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6AB5BF-F860-44B2-BC2C-E40A17BC5B1D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7102A-D234-4C4D-B2C9-DB0F520E37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6AB5BF-F860-44B2-BC2C-E40A17BC5B1D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7102A-D234-4C4D-B2C9-DB0F520E3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16AB5BF-F860-44B2-BC2C-E40A17BC5B1D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7102A-D234-4C4D-B2C9-DB0F520E3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6AB5BF-F860-44B2-BC2C-E40A17BC5B1D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D07102A-D234-4C4D-B2C9-DB0F520E37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16AB5BF-F860-44B2-BC2C-E40A17BC5B1D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D07102A-D234-4C4D-B2C9-DB0F520E3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2191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3581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b="1" dirty="0" smtClean="0">
                <a:latin typeface="Comic Sans MS" pitchFamily="66" charset="0"/>
              </a:rPr>
              <a:t>Not Your Traditional Teacher</a:t>
            </a:r>
            <a:endParaRPr lang="en-US" b="1" dirty="0"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57200"/>
            <a:ext cx="4648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	Rosa Gonzalez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Brick-and-Mortar completion rate average of less than 3 classes a quarter in six years of traditional seat time credits for a total of 16.5 credits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Blended Environment completion rate of 10 classes a quarter through her first 2 quarters of enrollment with APS Online and is expected to graduate May, 2011.</a:t>
            </a:r>
          </a:p>
          <a:p>
            <a:endParaRPr lang="en-US" dirty="0"/>
          </a:p>
        </p:txBody>
      </p:sp>
      <p:pic>
        <p:nvPicPr>
          <p:cNvPr id="5" name="Content Placeholder 4" descr="2[1]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73901" y="1481138"/>
            <a:ext cx="3387198" cy="452596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Successful Student Story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8381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teaching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228600"/>
            <a:ext cx="8534400" cy="647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2191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3581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b="1" dirty="0" smtClean="0">
                <a:latin typeface="Comic Sans MS" pitchFamily="66" charset="0"/>
              </a:rPr>
              <a:t>Not Your Traditional Teacher</a:t>
            </a:r>
            <a:endParaRPr lang="en-US" b="1" dirty="0"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457200"/>
            <a:ext cx="4953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3600" dirty="0" smtClean="0"/>
              <a:t>Quite simply, what’s wrong is that the world has changed and schools have not.</a:t>
            </a:r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en-US" dirty="0" smtClean="0"/>
              <a:t>-</a:t>
            </a:r>
            <a:r>
              <a:rPr lang="en-US" i="1" dirty="0" smtClean="0"/>
              <a:t>Teaching the Digital Generation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8381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teaching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152400"/>
            <a:ext cx="8686800" cy="655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sz="5700" b="1" dirty="0" smtClean="0"/>
              <a:t>Flexibility </a:t>
            </a:r>
          </a:p>
          <a:p>
            <a:pPr algn="ctr"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Paradigm of education</a:t>
            </a:r>
          </a:p>
          <a:p>
            <a:pPr>
              <a:buNone/>
            </a:pPr>
            <a:r>
              <a:rPr lang="en-US" dirty="0" smtClean="0"/>
              <a:t>	Equity of education can and does exist outside the “Brick-and-mortar” school setting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Accessibility to Students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Instruction, Direction, and Clarification for students and parents can and does occur outside of the traditional school hours (and weekends)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b="1" dirty="0" smtClean="0"/>
              <a:t>Hours of Operation</a:t>
            </a:r>
          </a:p>
          <a:p>
            <a:pPr>
              <a:buNone/>
            </a:pPr>
            <a:r>
              <a:rPr lang="en-US" dirty="0" smtClean="0"/>
              <a:t>	Virtual Office Hours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School Cell Phones for Instructor</a:t>
            </a:r>
          </a:p>
          <a:p>
            <a:pPr>
              <a:buNone/>
            </a:pPr>
            <a:r>
              <a:rPr lang="en-US" dirty="0" smtClean="0"/>
              <a:t>	‘Constant’ online presence 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The Online Instructor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Highly Qualified Content Area Teachers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5100" b="1" dirty="0" smtClean="0"/>
          </a:p>
          <a:p>
            <a:pPr algn="ctr">
              <a:buNone/>
            </a:pPr>
            <a:r>
              <a:rPr lang="en-US" sz="4400" b="1" dirty="0" smtClean="0"/>
              <a:t>Different Hats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b="1" dirty="0" smtClean="0"/>
              <a:t>Academic Counselor</a:t>
            </a:r>
          </a:p>
          <a:p>
            <a:pPr>
              <a:buNone/>
            </a:pPr>
            <a:r>
              <a:rPr lang="en-US" sz="2600" dirty="0" smtClean="0"/>
              <a:t>	-Transcript analysis</a:t>
            </a:r>
          </a:p>
          <a:p>
            <a:pPr>
              <a:buNone/>
            </a:pPr>
            <a:r>
              <a:rPr lang="en-US" sz="2600" dirty="0" smtClean="0"/>
              <a:t>	-Course assignment – recovery credit and original credit</a:t>
            </a:r>
          </a:p>
          <a:p>
            <a:pPr>
              <a:buNone/>
            </a:pPr>
            <a:r>
              <a:rPr lang="en-US" sz="2600" dirty="0" smtClean="0"/>
              <a:t>	-Student Issues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b="1" dirty="0" smtClean="0"/>
              <a:t>Truancy Specialist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600" dirty="0" smtClean="0"/>
              <a:t>Daily contact with student and parents/guardians about progress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  <a:p>
            <a:pPr>
              <a:buNone/>
            </a:pPr>
            <a:r>
              <a:rPr lang="en-US" b="1" dirty="0" smtClean="0"/>
              <a:t>Response to Intervention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sz="2600" dirty="0" smtClean="0"/>
              <a:t>Individualized student instruction and remediation to supplement E2020 curriculum</a:t>
            </a:r>
          </a:p>
          <a:p>
            <a:pPr>
              <a:buNone/>
            </a:pPr>
            <a:endParaRPr lang="en-US" sz="2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Handyman(or woman) and a Jack-of-all-Trades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Suitable Technology Skills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Ability to ‘Think Outside the Box’</a:t>
            </a:r>
          </a:p>
          <a:p>
            <a:pPr>
              <a:buNone/>
            </a:pPr>
            <a:r>
              <a:rPr lang="en-US" dirty="0"/>
              <a:t>	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In an untraditional setting sometimes untraditional thinking and solutions need to be applied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Else Helps?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Curriculum and Pacing Guides Drive Instruction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25 to 40 students all on the “same page”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Students taking 6-8 different classes concurrently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Needs of many can outweigh the needs of one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Outside of classroom time focused on planning lessons and grading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Traditional, </a:t>
            </a:r>
            <a:r>
              <a:rPr lang="en-US" sz="4400" dirty="0" smtClean="0"/>
              <a:t>Brick and Mortar</a:t>
            </a:r>
            <a:br>
              <a:rPr lang="en-US" sz="4400" dirty="0" smtClean="0"/>
            </a:br>
            <a:r>
              <a:rPr lang="en-US" dirty="0" smtClean="0"/>
              <a:t>Classrooms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CAU2P0H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1371600"/>
            <a:ext cx="2257425" cy="20288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Student need drives </a:t>
            </a:r>
            <a:r>
              <a:rPr lang="en-US" dirty="0" smtClean="0"/>
              <a:t>Instruction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Every student is on a ‘Different Page’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Students focus on 1-3 classes at a time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Outside “classroom time” may focus around troubleshooting, uploading additional instructional videos, email help, phone calls (same as during classroom hours)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Online Learning </a:t>
            </a:r>
            <a:br>
              <a:rPr lang="en-US" sz="3600" dirty="0" smtClean="0"/>
            </a:br>
            <a:r>
              <a:rPr lang="en-US" sz="3600" dirty="0" smtClean="0"/>
              <a:t>( Our Flavor of Kool-Aid 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Typical profile of an unsuccessful student:</a:t>
            </a:r>
          </a:p>
          <a:p>
            <a:pPr>
              <a:buNone/>
            </a:pPr>
            <a:r>
              <a:rPr lang="en-US" dirty="0" smtClean="0"/>
              <a:t>	Lack sense of ownership with their learning</a:t>
            </a:r>
          </a:p>
          <a:p>
            <a:pPr>
              <a:buNone/>
            </a:pPr>
            <a:r>
              <a:rPr lang="en-US" dirty="0" smtClean="0"/>
              <a:t>	Students significantly below grade level standards</a:t>
            </a:r>
          </a:p>
          <a:p>
            <a:pPr>
              <a:buNone/>
            </a:pPr>
            <a:r>
              <a:rPr lang="en-US" dirty="0" smtClean="0"/>
              <a:t>	(In reading specifically)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Student quote, “online learning is a lot tougher than I thought it would be.”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Adjustment / transition period from </a:t>
            </a:r>
            <a:r>
              <a:rPr lang="en-US" dirty="0" smtClean="0"/>
              <a:t>Brick-and-mortar </a:t>
            </a:r>
            <a:r>
              <a:rPr lang="en-US" dirty="0" smtClean="0"/>
              <a:t>to the virtual environment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Good, The Bad, and The Ugly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198</TotalTime>
  <Words>356</Words>
  <Application>Microsoft Office PowerPoint</Application>
  <PresentationFormat>On-screen Show (4:3)</PresentationFormat>
  <Paragraphs>118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Slide 1</vt:lpstr>
      <vt:lpstr>Slide 2</vt:lpstr>
      <vt:lpstr>Slide 3</vt:lpstr>
      <vt:lpstr>The Online Instructor</vt:lpstr>
      <vt:lpstr>Handyman(or woman) and a Jack-of-all-Trades</vt:lpstr>
      <vt:lpstr>What Else Helps?</vt:lpstr>
      <vt:lpstr>Traditional, Brick and Mortar Classrooms</vt:lpstr>
      <vt:lpstr>Online Learning  ( Our Flavor of Kool-Aid )</vt:lpstr>
      <vt:lpstr>The Good, The Bad, and The Ugly</vt:lpstr>
      <vt:lpstr>Successful Student Story</vt:lpstr>
      <vt:lpstr>Slide 11</vt:lpstr>
      <vt:lpstr>Slide 12</vt:lpstr>
    </vt:vector>
  </TitlesOfParts>
  <Company>Aurora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“Not Your Traditional Teacher”</dc:title>
  <dc:creator>APSUser</dc:creator>
  <cp:lastModifiedBy>APSUser</cp:lastModifiedBy>
  <cp:revision>28</cp:revision>
  <dcterms:created xsi:type="dcterms:W3CDTF">2010-11-08T19:00:21Z</dcterms:created>
  <dcterms:modified xsi:type="dcterms:W3CDTF">2010-11-15T21:22:11Z</dcterms:modified>
</cp:coreProperties>
</file>